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47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t>‹#›</a:t>
            </a:fld>
            <a:endParaRPr lang="en-US"/>
          </a:p>
        </p:txBody>
      </p:sp>
    </p:spTree>
    <p:extLst>
      <p:ext uri="{BB962C8B-B14F-4D97-AF65-F5344CB8AC3E}">
        <p14:creationId xmlns:p14="http://schemas.microsoft.com/office/powerpoint/2010/main" val="239757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t>‹#›</a:t>
            </a:fld>
            <a:endParaRPr lang="en-US"/>
          </a:p>
        </p:txBody>
      </p:sp>
    </p:spTree>
    <p:extLst>
      <p:ext uri="{BB962C8B-B14F-4D97-AF65-F5344CB8AC3E}">
        <p14:creationId xmlns:p14="http://schemas.microsoft.com/office/powerpoint/2010/main" val="62550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t>‹#›</a:t>
            </a:fld>
            <a:endParaRPr lang="en-US"/>
          </a:p>
        </p:txBody>
      </p:sp>
    </p:spTree>
    <p:extLst>
      <p:ext uri="{BB962C8B-B14F-4D97-AF65-F5344CB8AC3E}">
        <p14:creationId xmlns:p14="http://schemas.microsoft.com/office/powerpoint/2010/main" val="358516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0394D86-9D83-40CB-97FE-6790CDE562A9}"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79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0394D86-9D83-40CB-97FE-6790CDE562A9}"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2C60A-DD42-46CA-9A5E-6442B6919968}" type="slidenum">
              <a:rPr lang="en-US" smtClean="0"/>
              <a:t>‹#›</a:t>
            </a:fld>
            <a:endParaRPr lang="en-US"/>
          </a:p>
        </p:txBody>
      </p:sp>
    </p:spTree>
    <p:extLst>
      <p:ext uri="{BB962C8B-B14F-4D97-AF65-F5344CB8AC3E}">
        <p14:creationId xmlns:p14="http://schemas.microsoft.com/office/powerpoint/2010/main" val="166438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0394D86-9D83-40CB-97FE-6790CDE562A9}"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2C60A-DD42-46CA-9A5E-6442B6919968}" type="slidenum">
              <a:rPr lang="en-US" smtClean="0"/>
              <a:t>‹#›</a:t>
            </a:fld>
            <a:endParaRPr lang="en-US"/>
          </a:p>
        </p:txBody>
      </p:sp>
    </p:spTree>
    <p:extLst>
      <p:ext uri="{BB962C8B-B14F-4D97-AF65-F5344CB8AC3E}">
        <p14:creationId xmlns:p14="http://schemas.microsoft.com/office/powerpoint/2010/main" val="188148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0394D86-9D83-40CB-97FE-6790CDE562A9}" type="datetimeFigureOut">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2C60A-DD42-46CA-9A5E-6442B6919968}" type="slidenum">
              <a:rPr lang="en-US" smtClean="0"/>
              <a:t>‹#›</a:t>
            </a:fld>
            <a:endParaRPr lang="en-US"/>
          </a:p>
        </p:txBody>
      </p:sp>
    </p:spTree>
    <p:extLst>
      <p:ext uri="{BB962C8B-B14F-4D97-AF65-F5344CB8AC3E}">
        <p14:creationId xmlns:p14="http://schemas.microsoft.com/office/powerpoint/2010/main" val="418289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394D86-9D83-40CB-97FE-6790CDE562A9}" type="datetimeFigureOut">
              <a:rPr lang="en-US" smtClean="0"/>
              <a:t>9/13/2022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F82C60A-DD42-46CA-9A5E-6442B6919968}" type="slidenum">
              <a:rPr lang="en-US" smtClean="0"/>
              <a:t>‹#›</a:t>
            </a:fld>
            <a:endParaRPr lang="en-US"/>
          </a:p>
        </p:txBody>
      </p:sp>
    </p:spTree>
    <p:extLst>
      <p:ext uri="{BB962C8B-B14F-4D97-AF65-F5344CB8AC3E}">
        <p14:creationId xmlns:p14="http://schemas.microsoft.com/office/powerpoint/2010/main" val="380327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394D86-9D83-40CB-97FE-6790CDE562A9}" type="datetimeFigureOut">
              <a:rPr lang="en-US" smtClean="0"/>
              <a:t>9/13/2022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F82C60A-DD42-46CA-9A5E-6442B6919968}" type="slidenum">
              <a:rPr lang="en-US" smtClean="0"/>
              <a:t>‹#›</a:t>
            </a:fld>
            <a:endParaRPr lang="en-US"/>
          </a:p>
        </p:txBody>
      </p:sp>
    </p:spTree>
    <p:extLst>
      <p:ext uri="{BB962C8B-B14F-4D97-AF65-F5344CB8AC3E}">
        <p14:creationId xmlns:p14="http://schemas.microsoft.com/office/powerpoint/2010/main" val="219348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0394D86-9D83-40CB-97FE-6790CDE562A9}"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2C60A-DD42-46CA-9A5E-6442B6919968}" type="slidenum">
              <a:rPr lang="en-US" smtClean="0"/>
              <a:t>‹#›</a:t>
            </a:fld>
            <a:endParaRPr lang="en-US"/>
          </a:p>
        </p:txBody>
      </p:sp>
    </p:spTree>
    <p:extLst>
      <p:ext uri="{BB962C8B-B14F-4D97-AF65-F5344CB8AC3E}">
        <p14:creationId xmlns:p14="http://schemas.microsoft.com/office/powerpoint/2010/main" val="326406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394D86-9D83-40CB-97FE-6790CDE562A9}" type="datetimeFigureOut">
              <a:rPr lang="en-US" smtClean="0"/>
              <a:t>9/13/2022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F82C60A-DD42-46CA-9A5E-6442B691996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121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49582" y="810491"/>
            <a:ext cx="7315200" cy="5611090"/>
          </a:xfrm>
        </p:spPr>
        <p:txBody>
          <a:bodyPr>
            <a:normAutofit fontScale="90000"/>
          </a:bodyPr>
          <a:lstStyle/>
          <a:p>
            <a:pPr lvl="0" algn="ctr" defTabSz="457200" rtl="1">
              <a:lnSpc>
                <a:spcPct val="100000"/>
              </a:lnSpc>
              <a:spcBef>
                <a:spcPts val="1000"/>
              </a:spcBef>
              <a:buClr>
                <a:srgbClr val="A5300F"/>
              </a:buClr>
            </a:pPr>
            <a:r>
              <a:rPr lang="en-US" sz="1800" spc="0" dirty="0">
                <a:solidFill>
                  <a:srgbClr val="C00000"/>
                </a:solidFill>
                <a:latin typeface="Century Gothic" panose="020B0502020202020204"/>
              </a:rPr>
              <a:t/>
            </a:r>
            <a:br>
              <a:rPr lang="en-US" sz="1800" spc="0" dirty="0">
                <a:solidFill>
                  <a:srgbClr val="C00000"/>
                </a:solidFill>
                <a:latin typeface="Century Gothic" panose="020B0502020202020204"/>
              </a:rPr>
            </a:br>
            <a:r>
              <a:rPr lang="ar-IQ" sz="1800" spc="0" dirty="0" smtClean="0">
                <a:solidFill>
                  <a:srgbClr val="C00000"/>
                </a:solidFill>
                <a:latin typeface="Century Gothic" panose="020B0502020202020204"/>
              </a:rPr>
              <a:t/>
            </a:r>
            <a:br>
              <a:rPr lang="ar-IQ" sz="1800" spc="0" dirty="0" smtClean="0">
                <a:solidFill>
                  <a:srgbClr val="C00000"/>
                </a:solidFill>
                <a:latin typeface="Century Gothic" panose="020B0502020202020204"/>
              </a:rPr>
            </a:br>
            <a:r>
              <a:rPr lang="ar-IQ" sz="1800" spc="0" dirty="0">
                <a:solidFill>
                  <a:srgbClr val="C00000"/>
                </a:solidFill>
                <a:latin typeface="Century Gothic" panose="020B0502020202020204"/>
              </a:rPr>
              <a:t/>
            </a:r>
            <a:br>
              <a:rPr lang="ar-IQ" sz="1800" spc="0" dirty="0">
                <a:solidFill>
                  <a:srgbClr val="C00000"/>
                </a:solidFill>
                <a:latin typeface="Century Gothic" panose="020B0502020202020204"/>
              </a:rPr>
            </a:br>
            <a:r>
              <a:rPr lang="ar-IQ" sz="4400" b="1" spc="0" dirty="0" smtClean="0">
                <a:solidFill>
                  <a:srgbClr val="C00000"/>
                </a:solidFill>
                <a:latin typeface="Arabic Typesetting" panose="03020402040406030203" pitchFamily="66" charset="-78"/>
                <a:cs typeface="Arabic Typesetting" panose="03020402040406030203" pitchFamily="66" charset="-78"/>
              </a:rPr>
              <a:t>عقاقير </a:t>
            </a:r>
            <a:r>
              <a:rPr lang="ar-IQ" sz="4400" b="1" spc="0" dirty="0">
                <a:solidFill>
                  <a:srgbClr val="C00000"/>
                </a:solidFill>
                <a:latin typeface="Arabic Typesetting" panose="03020402040406030203" pitchFamily="66" charset="-78"/>
                <a:cs typeface="Arabic Typesetting" panose="03020402040406030203" pitchFamily="66" charset="-78"/>
              </a:rPr>
              <a:t>طبية عملي</a:t>
            </a:r>
            <a:br>
              <a:rPr lang="ar-IQ" sz="4400" b="1" spc="0" dirty="0">
                <a:solidFill>
                  <a:srgbClr val="C00000"/>
                </a:solidFill>
                <a:latin typeface="Arabic Typesetting" panose="03020402040406030203" pitchFamily="66" charset="-78"/>
                <a:cs typeface="Arabic Typesetting" panose="03020402040406030203" pitchFamily="66" charset="-78"/>
              </a:rPr>
            </a:br>
            <a:r>
              <a:rPr lang="ar-IQ" sz="4400" b="1" spc="0" dirty="0">
                <a:solidFill>
                  <a:srgbClr val="C00000"/>
                </a:solidFill>
                <a:latin typeface="Arabic Typesetting" panose="03020402040406030203" pitchFamily="66" charset="-78"/>
                <a:cs typeface="Arabic Typesetting" panose="03020402040406030203" pitchFamily="66" charset="-78"/>
              </a:rPr>
              <a:t>محاضرة </a:t>
            </a:r>
            <a:br>
              <a:rPr lang="ar-IQ" sz="4400" b="1" spc="0" dirty="0">
                <a:solidFill>
                  <a:srgbClr val="C00000"/>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كلية الزراعة</a:t>
            </a:r>
            <a:r>
              <a:rPr lang="ar-IQ" sz="4000" b="1" spc="0" dirty="0">
                <a:solidFill>
                  <a:srgbClr val="92278F">
                    <a:lumMod val="75000"/>
                  </a:srgbClr>
                </a:solidFill>
                <a:latin typeface="Arabic Typesetting" panose="03020402040406030203" pitchFamily="66" charset="-78"/>
                <a:cs typeface="Arabic Typesetting" panose="03020402040406030203" pitchFamily="66" charset="-78"/>
              </a:rPr>
              <a:t>/ قسم المحاصيل الحقلية</a:t>
            </a:r>
            <a:r>
              <a:rPr lang="ar-IQ" sz="4000" spc="0" dirty="0">
                <a:solidFill>
                  <a:srgbClr val="92278F">
                    <a:lumMod val="75000"/>
                  </a:srgbClr>
                </a:solidFill>
                <a:latin typeface="Arabic Typesetting" panose="03020402040406030203" pitchFamily="66" charset="-78"/>
                <a:cs typeface="Arabic Typesetting" panose="03020402040406030203" pitchFamily="66" charset="-78"/>
              </a:rPr>
              <a:t/>
            </a:r>
            <a:br>
              <a:rPr lang="ar-IQ" sz="4000" spc="0" dirty="0">
                <a:solidFill>
                  <a:srgbClr val="92278F">
                    <a:lumMod val="75000"/>
                  </a:srgbClr>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المرحلة الرابعة</a:t>
            </a:r>
            <a:br>
              <a:rPr lang="ar-IQ" sz="4400" b="1" spc="0" dirty="0">
                <a:solidFill>
                  <a:srgbClr val="92278F">
                    <a:lumMod val="75000"/>
                  </a:srgbClr>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مدرس </a:t>
            </a:r>
            <a: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t>المادة</a:t>
            </a:r>
            <a:b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br>
            <a:r>
              <a:rPr lang="ar-IQ" sz="4900" b="1" spc="0" dirty="0">
                <a:solidFill>
                  <a:srgbClr val="C00000"/>
                </a:solidFill>
                <a:latin typeface="Arabic Typesetting" panose="03020402040406030203" pitchFamily="66" charset="-78"/>
                <a:cs typeface="Arabic Typesetting" panose="03020402040406030203" pitchFamily="66" charset="-78"/>
              </a:rPr>
              <a:t/>
            </a:r>
            <a:br>
              <a:rPr lang="ar-IQ" sz="4900" b="1" spc="0" dirty="0">
                <a:solidFill>
                  <a:srgbClr val="C00000"/>
                </a:solidFill>
                <a:latin typeface="Arabic Typesetting" panose="03020402040406030203" pitchFamily="66" charset="-78"/>
                <a:cs typeface="Arabic Typesetting" panose="03020402040406030203" pitchFamily="66" charset="-78"/>
              </a:rPr>
            </a:br>
            <a: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t> </a:t>
            </a:r>
            <a:b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br>
            <a:r>
              <a:rPr lang="en-US" sz="4400" b="1" spc="0" dirty="0">
                <a:solidFill>
                  <a:srgbClr val="92278F">
                    <a:lumMod val="75000"/>
                  </a:srgbClr>
                </a:solidFill>
                <a:latin typeface="Arabic Typesetting" panose="03020402040406030203" pitchFamily="66" charset="-78"/>
                <a:cs typeface="Arabic Typesetting" panose="03020402040406030203" pitchFamily="66" charset="-78"/>
              </a:rPr>
              <a:t/>
            </a:r>
            <a:br>
              <a:rPr lang="en-US" sz="4400" b="1" spc="0" dirty="0">
                <a:solidFill>
                  <a:srgbClr val="92278F">
                    <a:lumMod val="75000"/>
                  </a:srgbClr>
                </a:solidFill>
                <a:latin typeface="Arabic Typesetting" panose="03020402040406030203" pitchFamily="66" charset="-78"/>
                <a:cs typeface="Arabic Typesetting" panose="03020402040406030203" pitchFamily="66" charset="-78"/>
              </a:rPr>
            </a:br>
            <a:endParaRPr lang="en-US" dirty="0"/>
          </a:p>
        </p:txBody>
      </p:sp>
      <p:sp>
        <p:nvSpPr>
          <p:cNvPr id="3" name="عنوان فرعي 2"/>
          <p:cNvSpPr>
            <a:spLocks noGrp="1"/>
          </p:cNvSpPr>
          <p:nvPr>
            <p:ph type="subTitle" idx="1"/>
          </p:nvPr>
        </p:nvSpPr>
        <p:spPr>
          <a:xfrm>
            <a:off x="1100051" y="4343400"/>
            <a:ext cx="10058400" cy="1255220"/>
          </a:xfrm>
        </p:spPr>
        <p:txBody>
          <a:bodyPr/>
          <a:lstStyle/>
          <a:p>
            <a:pPr algn="ctr"/>
            <a:r>
              <a:rPr lang="ar-IQ" sz="4400" b="1" spc="0" dirty="0" err="1">
                <a:solidFill>
                  <a:srgbClr val="C00000"/>
                </a:solidFill>
                <a:latin typeface="Arabic Typesetting" panose="03020402040406030203" pitchFamily="66" charset="-78"/>
                <a:cs typeface="Arabic Typesetting" panose="03020402040406030203" pitchFamily="66" charset="-78"/>
              </a:rPr>
              <a:t>م.م.رغد</a:t>
            </a:r>
            <a:r>
              <a:rPr lang="ar-IQ" sz="4400" b="1" spc="0">
                <a:solidFill>
                  <a:srgbClr val="C00000"/>
                </a:solidFill>
                <a:latin typeface="Arabic Typesetting" panose="03020402040406030203" pitchFamily="66" charset="-78"/>
                <a:cs typeface="Arabic Typesetting" panose="03020402040406030203" pitchFamily="66" charset="-78"/>
              </a:rPr>
              <a:t> صباح حسن</a:t>
            </a:r>
            <a:endParaRPr lang="en-US" dirty="0"/>
          </a:p>
        </p:txBody>
      </p:sp>
    </p:spTree>
    <p:extLst>
      <p:ext uri="{BB962C8B-B14F-4D97-AF65-F5344CB8AC3E}">
        <p14:creationId xmlns:p14="http://schemas.microsoft.com/office/powerpoint/2010/main" val="183064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1845734"/>
            <a:ext cx="10058400" cy="1450757"/>
          </a:xfrm>
        </p:spPr>
        <p:txBody>
          <a:bodyPr>
            <a:normAutofit fontScale="90000"/>
          </a:bodyPr>
          <a:lstStyle/>
          <a:p>
            <a:pPr algn="r" rtl="1">
              <a:lnSpc>
                <a:spcPct val="107000"/>
              </a:lnSpc>
              <a:spcBef>
                <a:spcPts val="0"/>
              </a:spcBef>
              <a:spcAft>
                <a:spcPts val="800"/>
              </a:spcAft>
            </a:pPr>
            <a:r>
              <a:rPr lang="ar-IQ" sz="5400" b="1" dirty="0" smtClean="0">
                <a:solidFill>
                  <a:srgbClr val="7030A0"/>
                </a:solidFill>
                <a:latin typeface="Calibri" panose="020F0502020204030204" pitchFamily="34" charset="0"/>
                <a:ea typeface="Calibri" panose="020F0502020204030204" pitchFamily="34" charset="0"/>
                <a:cs typeface="Arial" panose="020B0604020202020204" pitchFamily="34" charset="0"/>
              </a:rPr>
              <a:t>- الاملاح </a:t>
            </a:r>
            <a:r>
              <a:rPr lang="ar-IQ" sz="5400" b="1" dirty="0">
                <a:solidFill>
                  <a:srgbClr val="7030A0"/>
                </a:solidFill>
                <a:latin typeface="Calibri" panose="020F0502020204030204" pitchFamily="34" charset="0"/>
                <a:ea typeface="Calibri" panose="020F0502020204030204" pitchFamily="34" charset="0"/>
                <a:cs typeface="Arial" panose="020B0604020202020204" pitchFamily="34" charset="0"/>
              </a:rPr>
              <a:t>الموجودة في التربة</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عنصر نائب للمحتوى 2"/>
          <p:cNvSpPr>
            <a:spLocks noGrp="1"/>
          </p:cNvSpPr>
          <p:nvPr>
            <p:ph idx="1"/>
          </p:nvPr>
        </p:nvSpPr>
        <p:spPr>
          <a:xfrm>
            <a:off x="762000" y="2686050"/>
            <a:ext cx="10393680" cy="3183044"/>
          </a:xfrm>
        </p:spPr>
        <p:txBody>
          <a:bodyPr/>
          <a:lstStyle/>
          <a:p>
            <a:pPr algn="r" rtl="1"/>
            <a:r>
              <a:rPr lang="ar-IQ" sz="4300" spc="-50" dirty="0">
                <a:solidFill>
                  <a:srgbClr val="000000">
                    <a:lumMod val="75000"/>
                    <a:lumOff val="25000"/>
                  </a:srgbClr>
                </a:solidFill>
                <a:latin typeface="Calibri" panose="020F0502020204030204" pitchFamily="34" charset="0"/>
                <a:ea typeface="Calibri" panose="020F0502020204030204" pitchFamily="34" charset="0"/>
              </a:rPr>
              <a:t>تتوقف قيمة التربة وصلاحيتها لزراعة أي نبات طبي على مقدار ما </a:t>
            </a:r>
            <a:r>
              <a:rPr lang="ar-IQ" sz="4300" spc="-50" dirty="0" err="1">
                <a:solidFill>
                  <a:srgbClr val="000000">
                    <a:lumMod val="75000"/>
                    <a:lumOff val="25000"/>
                  </a:srgbClr>
                </a:solidFill>
                <a:latin typeface="Calibri" panose="020F0502020204030204" pitchFamily="34" charset="0"/>
                <a:ea typeface="Calibri" panose="020F0502020204030204" pitchFamily="34" charset="0"/>
              </a:rPr>
              <a:t>تحتوية</a:t>
            </a:r>
            <a:r>
              <a:rPr lang="ar-IQ" sz="4300" spc="-50" dirty="0">
                <a:solidFill>
                  <a:srgbClr val="000000">
                    <a:lumMod val="75000"/>
                    <a:lumOff val="25000"/>
                  </a:srgbClr>
                </a:solidFill>
                <a:latin typeface="Calibri" panose="020F0502020204030204" pitchFamily="34" charset="0"/>
                <a:ea typeface="Calibri" panose="020F0502020204030204" pitchFamily="34" charset="0"/>
              </a:rPr>
              <a:t> من عناصر كيمياوية لازمة لعملية بناء المواد الفعالة في النباتات الطبية</a:t>
            </a:r>
            <a:endParaRPr lang="en-US" dirty="0"/>
          </a:p>
        </p:txBody>
      </p:sp>
    </p:spTree>
    <p:extLst>
      <p:ext uri="{BB962C8B-B14F-4D97-AF65-F5344CB8AC3E}">
        <p14:creationId xmlns:p14="http://schemas.microsoft.com/office/powerpoint/2010/main" val="476493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123950"/>
            <a:ext cx="12192000" cy="3790950"/>
          </a:xfrm>
        </p:spPr>
        <p:txBody>
          <a:bodyPr>
            <a:normAutofit fontScale="90000"/>
          </a:bodyPr>
          <a:lstStyle/>
          <a:p>
            <a:pPr marL="457200" marR="0" indent="400050" algn="r" rtl="1">
              <a:lnSpc>
                <a:spcPct val="107000"/>
              </a:lnSpc>
              <a:spcBef>
                <a:spcPts val="0"/>
              </a:spcBef>
              <a:spcAft>
                <a:spcPts val="800"/>
              </a:spcAft>
              <a:buFont typeface="Arial" panose="020B0604020202020204" pitchFamily="34" charset="0"/>
              <a:buChar char="•"/>
            </a:pPr>
            <a:r>
              <a:rPr lang="ar-IQ" b="1" dirty="0">
                <a:latin typeface="Calibri" panose="020F0502020204030204" pitchFamily="34" charset="0"/>
                <a:ea typeface="Calibri" panose="020F0502020204030204" pitchFamily="34" charset="0"/>
                <a:cs typeface="Arial" panose="020B0604020202020204" pitchFamily="34" charset="0"/>
              </a:rPr>
              <a:t>فالتربة الغنية بالمواد </a:t>
            </a:r>
            <a:r>
              <a:rPr lang="ar-IQ" b="1" dirty="0" err="1" smtClean="0">
                <a:latin typeface="Calibri" panose="020F0502020204030204" pitchFamily="34" charset="0"/>
                <a:ea typeface="Calibri" panose="020F0502020204030204" pitchFamily="34" charset="0"/>
                <a:cs typeface="Arial" panose="020B0604020202020204" pitchFamily="34" charset="0"/>
              </a:rPr>
              <a:t>النايتروجينية</a:t>
            </a:r>
            <a:r>
              <a:rPr lang="ar-IQ" b="1" dirty="0" smtClean="0">
                <a:latin typeface="Calibri" panose="020F0502020204030204" pitchFamily="34" charset="0"/>
                <a:ea typeface="Calibri" panose="020F0502020204030204" pitchFamily="34" charset="0"/>
                <a:cs typeface="Arial" panose="020B0604020202020204" pitchFamily="34" charset="0"/>
              </a:rPr>
              <a:t/>
            </a:r>
            <a:br>
              <a:rPr lang="ar-IQ" b="1" dirty="0" smtClean="0">
                <a:latin typeface="Calibri" panose="020F0502020204030204" pitchFamily="34" charset="0"/>
                <a:ea typeface="Calibri" panose="020F0502020204030204" pitchFamily="34" charset="0"/>
                <a:cs typeface="Arial" panose="020B0604020202020204" pitchFamily="34" charset="0"/>
              </a:rPr>
            </a:br>
            <a:r>
              <a:rPr lang="en-US" sz="4400" b="1" dirty="0">
                <a:latin typeface="Calibri" panose="020F0502020204030204" pitchFamily="34" charset="0"/>
                <a:ea typeface="Calibri" panose="020F0502020204030204" pitchFamily="34" charset="0"/>
                <a:cs typeface="Arial" panose="020B0604020202020204" pitchFamily="34" charset="0"/>
              </a:rPr>
              <a:t/>
            </a:r>
            <a:br>
              <a:rPr lang="en-US" sz="4400" b="1" dirty="0">
                <a:latin typeface="Calibri" panose="020F0502020204030204" pitchFamily="34" charset="0"/>
                <a:ea typeface="Calibri" panose="020F0502020204030204" pitchFamily="34" charset="0"/>
                <a:cs typeface="Arial" panose="020B0604020202020204" pitchFamily="34" charset="0"/>
              </a:rPr>
            </a:br>
            <a:r>
              <a:rPr lang="ar-IQ" b="1" dirty="0">
                <a:latin typeface="Calibri" panose="020F0502020204030204" pitchFamily="34" charset="0"/>
                <a:ea typeface="Calibri" panose="020F0502020204030204" pitchFamily="34" charset="0"/>
                <a:cs typeface="Arial" panose="020B0604020202020204" pitchFamily="34" charset="0"/>
              </a:rPr>
              <a:t> </a:t>
            </a:r>
            <a:r>
              <a:rPr lang="ar-IQ" b="1" dirty="0" smtClean="0">
                <a:latin typeface="Calibri" panose="020F0502020204030204" pitchFamily="34" charset="0"/>
                <a:ea typeface="Calibri" panose="020F0502020204030204" pitchFamily="34" charset="0"/>
                <a:cs typeface="Arial" panose="020B0604020202020204" pitchFamily="34" charset="0"/>
              </a:rPr>
              <a:t>- تزيد </a:t>
            </a:r>
            <a:r>
              <a:rPr lang="ar-IQ" b="1" dirty="0">
                <a:latin typeface="Calibri" panose="020F0502020204030204" pitchFamily="34" charset="0"/>
                <a:ea typeface="Calibri" panose="020F0502020204030204" pitchFamily="34" charset="0"/>
                <a:cs typeface="Arial" panose="020B0604020202020204" pitchFamily="34" charset="0"/>
              </a:rPr>
              <a:t>من كمية القلويدات الموجودة في نبات البلادونا واللوبيا </a:t>
            </a:r>
            <a:r>
              <a:rPr lang="en-US" sz="4400" b="1" dirty="0">
                <a:latin typeface="Calibri" panose="020F0502020204030204" pitchFamily="34" charset="0"/>
                <a:ea typeface="Calibri" panose="020F0502020204030204" pitchFamily="34" charset="0"/>
                <a:cs typeface="Arial" panose="020B0604020202020204" pitchFamily="34" charset="0"/>
              </a:rPr>
              <a:t/>
            </a:r>
            <a:br>
              <a:rPr lang="en-US" sz="4400" b="1" dirty="0">
                <a:latin typeface="Calibri" panose="020F0502020204030204" pitchFamily="34" charset="0"/>
                <a:ea typeface="Calibri" panose="020F0502020204030204" pitchFamily="34" charset="0"/>
                <a:cs typeface="Arial" panose="020B0604020202020204" pitchFamily="34" charset="0"/>
              </a:rPr>
            </a:br>
            <a:r>
              <a:rPr lang="ar-IQ" sz="4400" b="1" dirty="0" smtClean="0">
                <a:latin typeface="Calibri" panose="020F0502020204030204" pitchFamily="34" charset="0"/>
                <a:ea typeface="Calibri" panose="020F0502020204030204" pitchFamily="34" charset="0"/>
                <a:cs typeface="Arial" panose="020B0604020202020204" pitchFamily="34" charset="0"/>
              </a:rPr>
              <a:t>- </a:t>
            </a:r>
            <a:r>
              <a:rPr lang="ar-IQ" b="1" dirty="0" smtClean="0">
                <a:latin typeface="Calibri" panose="020F0502020204030204" pitchFamily="34" charset="0"/>
                <a:ea typeface="Calibri" panose="020F0502020204030204" pitchFamily="34" charset="0"/>
                <a:cs typeface="Arial" panose="020B0604020202020204" pitchFamily="34" charset="0"/>
              </a:rPr>
              <a:t>تزيد </a:t>
            </a:r>
            <a:r>
              <a:rPr lang="ar-IQ" b="1" dirty="0">
                <a:latin typeface="Calibri" panose="020F0502020204030204" pitchFamily="34" charset="0"/>
                <a:ea typeface="Calibri" panose="020F0502020204030204" pitchFamily="34" charset="0"/>
                <a:cs typeface="Arial" panose="020B0604020202020204" pitchFamily="34" charset="0"/>
              </a:rPr>
              <a:t>من كمية الزيت الطيار في النباتات العطرية كالنعناع والفالريانا.</a:t>
            </a:r>
            <a:endParaRPr lang="en-US" b="1" dirty="0"/>
          </a:p>
        </p:txBody>
      </p:sp>
      <p:sp>
        <p:nvSpPr>
          <p:cNvPr id="3" name="عنصر نائب للمحتوى 2"/>
          <p:cNvSpPr>
            <a:spLocks noGrp="1"/>
          </p:cNvSpPr>
          <p:nvPr>
            <p:ph idx="1"/>
          </p:nvPr>
        </p:nvSpPr>
        <p:spPr>
          <a:xfrm>
            <a:off x="1097280" y="4362450"/>
            <a:ext cx="10058400" cy="1506644"/>
          </a:xfrm>
        </p:spPr>
        <p:txBody>
          <a:bodyPr/>
          <a:lstStyle/>
          <a:p>
            <a:endParaRPr lang="en-US" dirty="0"/>
          </a:p>
        </p:txBody>
      </p:sp>
    </p:spTree>
    <p:extLst>
      <p:ext uri="{BB962C8B-B14F-4D97-AF65-F5344CB8AC3E}">
        <p14:creationId xmlns:p14="http://schemas.microsoft.com/office/powerpoint/2010/main" val="2232833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361950"/>
            <a:ext cx="10058400" cy="5067300"/>
          </a:xfrm>
        </p:spPr>
        <p:txBody>
          <a:bodyPr>
            <a:normAutofit fontScale="90000"/>
          </a:bodyPr>
          <a:lstStyle/>
          <a:p>
            <a:pPr marL="914400" marR="0" indent="-685800" algn="r" rtl="1">
              <a:lnSpc>
                <a:spcPct val="107000"/>
              </a:lnSpc>
              <a:spcBef>
                <a:spcPts val="0"/>
              </a:spcBef>
              <a:spcAft>
                <a:spcPts val="800"/>
              </a:spcAft>
              <a:buFont typeface="Arial" panose="020B0604020202020204" pitchFamily="34" charset="0"/>
              <a:buChar char="•"/>
            </a:pPr>
            <a:r>
              <a:rPr lang="ar-IQ" b="1" dirty="0">
                <a:solidFill>
                  <a:schemeClr val="accent3">
                    <a:lumMod val="50000"/>
                  </a:schemeClr>
                </a:solidFill>
                <a:latin typeface="Calibri" panose="020F0502020204030204" pitchFamily="34" charset="0"/>
                <a:ea typeface="Calibri" panose="020F0502020204030204" pitchFamily="34" charset="0"/>
                <a:cs typeface="Arial" panose="020B0604020202020204" pitchFamily="34" charset="0"/>
              </a:rPr>
              <a:t>التربة الغنية بالدبال </a:t>
            </a:r>
            <a:r>
              <a:rPr lang="en-US" sz="4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4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br>
            <a:r>
              <a:rPr lang="ar-IQ" sz="4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
            </a:r>
            <a:br>
              <a:rPr lang="ar-IQ" sz="4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br>
            <a:r>
              <a:rPr lang="ar-IQ"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تزيد </a:t>
            </a:r>
            <a:r>
              <a:rPr lang="ar-IQ"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من كمية الزيت الطيار في النعناع بصفة خاصة وبدرجة كبيرة ومواصفات الزيت الطيار تتغير قليلا.</a:t>
            </a:r>
            <a:r>
              <a:rPr lang="en-US" sz="4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4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br>
            <a:r>
              <a:rPr lang="ar-IQ"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تحكم الانسان في محتويات التربة وذلك </a:t>
            </a:r>
            <a:r>
              <a:rPr lang="ar-IQ" dirty="0" err="1">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بأضافة</a:t>
            </a:r>
            <a:r>
              <a:rPr lang="ar-IQ"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 السماد اللازم لنمو النباتات وفي الوقت المناسب اثناء </a:t>
            </a:r>
            <a:r>
              <a:rPr lang="ar-IQ" dirty="0" err="1">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زراعتة</a:t>
            </a:r>
            <a:r>
              <a:rPr lang="ar-IQ"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a:t>
            </a:r>
            <a:endParaRPr lang="en-US" sz="4400"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097280" y="2419350"/>
            <a:ext cx="10058400" cy="3449744"/>
          </a:xfrm>
        </p:spPr>
        <p:txBody>
          <a:bodyPr/>
          <a:lstStyle/>
          <a:p>
            <a:pPr algn="r" rtl="1"/>
            <a:endParaRPr lang="en-US" b="1" dirty="0">
              <a:solidFill>
                <a:schemeClr val="accent2">
                  <a:lumMod val="75000"/>
                </a:schemeClr>
              </a:solidFill>
            </a:endParaRPr>
          </a:p>
        </p:txBody>
      </p:sp>
    </p:spTree>
    <p:extLst>
      <p:ext uri="{BB962C8B-B14F-4D97-AF65-F5344CB8AC3E}">
        <p14:creationId xmlns:p14="http://schemas.microsoft.com/office/powerpoint/2010/main" val="4144620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3"/>
            <a:ext cx="10058400" cy="94397"/>
          </a:xfrm>
        </p:spPr>
        <p:txBody>
          <a:bodyPr>
            <a:normAutofit fontScale="90000"/>
          </a:bodyPr>
          <a:lstStyle/>
          <a:p>
            <a:pPr algn="r" rtl="1"/>
            <a:endParaRPr lang="en-US" dirty="0"/>
          </a:p>
        </p:txBody>
      </p:sp>
      <p:sp>
        <p:nvSpPr>
          <p:cNvPr id="3" name="عنصر نائب للمحتوى 2"/>
          <p:cNvSpPr>
            <a:spLocks noGrp="1"/>
          </p:cNvSpPr>
          <p:nvPr>
            <p:ph idx="1"/>
          </p:nvPr>
        </p:nvSpPr>
        <p:spPr>
          <a:xfrm>
            <a:off x="571500" y="1047750"/>
            <a:ext cx="10584180" cy="2971800"/>
          </a:xfrm>
        </p:spPr>
        <p:txBody>
          <a:bodyPr>
            <a:normAutofit/>
          </a:bodyPr>
          <a:lstStyle/>
          <a:p>
            <a:pPr marL="0" marR="0" algn="r" rtl="1">
              <a:lnSpc>
                <a:spcPct val="107000"/>
              </a:lnSpc>
              <a:spcBef>
                <a:spcPts val="0"/>
              </a:spcBef>
              <a:spcAft>
                <a:spcPts val="800"/>
              </a:spcAft>
            </a:pPr>
            <a:r>
              <a:rPr lang="ar-IQ" sz="4000" b="1" dirty="0" smtClean="0">
                <a:solidFill>
                  <a:srgbClr val="7030A0"/>
                </a:solidFill>
                <a:latin typeface="Calibri" panose="020F0502020204030204" pitchFamily="34" charset="0"/>
                <a:ea typeface="Calibri" panose="020F0502020204030204" pitchFamily="34" charset="0"/>
              </a:rPr>
              <a:t>- حموضة التربة</a:t>
            </a:r>
          </a:p>
          <a:p>
            <a:pPr marL="0" marR="0" algn="r" rtl="1">
              <a:lnSpc>
                <a:spcPct val="107000"/>
              </a:lnSpc>
              <a:spcBef>
                <a:spcPts val="0"/>
              </a:spcBef>
              <a:spcAft>
                <a:spcPts val="800"/>
              </a:spcAft>
            </a:pPr>
            <a:endParaRPr lang="en-US" sz="3200" b="1"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rPr>
              <a:t>لحموضة التربة أثر كبير على تكوين مكونات النباتات الطبية الفعالة وتشير التجارب الى:</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45080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21030"/>
            <a:ext cx="11315700" cy="4572000"/>
          </a:xfrm>
        </p:spPr>
        <p:txBody>
          <a:bodyPr>
            <a:noAutofit/>
          </a:bodyPr>
          <a:lstStyle/>
          <a:p>
            <a:pPr marL="57150" marR="0" lvl="0" indent="-57150" algn="r" rtl="1">
              <a:lnSpc>
                <a:spcPct val="107000"/>
              </a:lnSpc>
              <a:spcBef>
                <a:spcPts val="0"/>
              </a:spcBef>
              <a:spcAft>
                <a:spcPts val="800"/>
              </a:spcAft>
            </a:pPr>
            <a:r>
              <a:rPr lang="ar-IQ" sz="3200" b="1" u="sng" dirty="0" smtClean="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rPr>
              <a:t>- النعناع  </a:t>
            </a:r>
            <a:r>
              <a:rPr lang="ar-IQ" sz="32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يتحمل </a:t>
            </a:r>
            <a:r>
              <a:rPr lang="ar-IQ"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درجات عالية من الحموضة تصل الى </a:t>
            </a:r>
            <a:r>
              <a:rPr lang="en-US"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pH</a:t>
            </a:r>
            <a:r>
              <a:rPr lang="ar-IQ"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5.5 او اقل.</a:t>
            </a:r>
            <a:r>
              <a:rPr lang="en-US" sz="28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28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IQ" sz="28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t>
            </a:r>
            <a:r>
              <a:rPr lang="ar-IQ" sz="3200" b="1" u="sng" dirty="0" smtClean="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rPr>
              <a:t>السكران </a:t>
            </a:r>
            <a:r>
              <a:rPr lang="ar-IQ" sz="3200" b="1" u="sng"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rPr>
              <a:t>الأوربي </a:t>
            </a:r>
            <a:r>
              <a:rPr lang="ar-IQ" sz="3200" b="1" u="sng" dirty="0" smtClean="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rPr>
              <a:t> </a:t>
            </a:r>
            <a:r>
              <a:rPr lang="ar-IQ" sz="32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يعطي </a:t>
            </a:r>
            <a:r>
              <a:rPr lang="ar-IQ"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محصولا اوفر عند </a:t>
            </a:r>
            <a:r>
              <a:rPr lang="ar-IQ" sz="3200" b="1" dirty="0" err="1">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زراعتة</a:t>
            </a:r>
            <a:r>
              <a:rPr lang="ar-IQ"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في تربة رقمها </a:t>
            </a:r>
            <a:r>
              <a:rPr lang="ar-IQ" sz="32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الهيدروجيني </a:t>
            </a:r>
            <a:r>
              <a:rPr lang="en-US" sz="32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pH</a:t>
            </a:r>
            <a:r>
              <a:rPr lang="ar-IQ" sz="32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=7، </a:t>
            </a:r>
            <a:r>
              <a:rPr lang="ar-IQ"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البلادونا </a:t>
            </a:r>
            <a:r>
              <a:rPr lang="en-US"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pH</a:t>
            </a:r>
            <a:r>
              <a:rPr lang="ar-IQ"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=6، البابونج </a:t>
            </a:r>
            <a:r>
              <a:rPr lang="en-US"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pH</a:t>
            </a:r>
            <a:r>
              <a:rPr lang="ar-IQ"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=7.5.</a:t>
            </a:r>
            <a:r>
              <a:rPr lang="en-US" sz="28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28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IQ" sz="28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ar-IQ" sz="28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IQ" sz="28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t>
            </a:r>
            <a:r>
              <a:rPr lang="ar-IQ" sz="3200" b="1" dirty="0" smtClean="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بعض </a:t>
            </a:r>
            <a:r>
              <a:rPr lang="ar-IQ" sz="32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النباتات تتأثر بتغير الرقم الهيدروجيني للتربة ومعظم هذه النباتات هي التي تحتوي على القلويدات.</a:t>
            </a:r>
            <a:r>
              <a:rPr lang="en-US" sz="28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2800" b="1"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endParaRPr lang="en-US" sz="2400" b="1" dirty="0">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266700" y="4686300"/>
            <a:ext cx="12458700" cy="506730"/>
          </a:xfrm>
        </p:spPr>
        <p:txBody>
          <a:bodyPr/>
          <a:lstStyle/>
          <a:p>
            <a:pPr algn="r" rtl="1"/>
            <a:endParaRPr lang="en-US" dirty="0"/>
          </a:p>
        </p:txBody>
      </p:sp>
    </p:spTree>
    <p:extLst>
      <p:ext uri="{BB962C8B-B14F-4D97-AF65-F5344CB8AC3E}">
        <p14:creationId xmlns:p14="http://schemas.microsoft.com/office/powerpoint/2010/main" val="4079654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0060" y="266701"/>
            <a:ext cx="10542270" cy="3714749"/>
          </a:xfrm>
        </p:spPr>
        <p:txBody>
          <a:bodyPr>
            <a:noAutofit/>
          </a:bodyPr>
          <a:lstStyle/>
          <a:p>
            <a:pPr algn="r" rtl="1"/>
            <a:r>
              <a:rPr lang="ar-IQ" sz="3600" b="1" dirty="0" smtClean="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t>يتراوح </a:t>
            </a:r>
            <a:r>
              <a:rPr lang="ar-IQ" sz="3600" b="1" dirty="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t>رقم الحموضة للأراضي الصحراوية 8-9 أي انها قلوية لذلك تقل جاهزية كل من الحديد والبورون والمنغنيز والزنك والنحاس والفسفور وترتفع نسبة </a:t>
            </a:r>
            <a:r>
              <a:rPr lang="ar-IQ" sz="3600" b="1" dirty="0" err="1">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t>كاربونات</a:t>
            </a:r>
            <a:r>
              <a:rPr lang="ar-IQ" sz="3600" b="1" dirty="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t> الكالسيوم.</a:t>
            </a:r>
            <a:r>
              <a:rPr lang="en-US" sz="3200" b="1" dirty="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t/>
            </a:r>
            <a:br>
              <a:rPr lang="en-US" sz="3200" b="1" dirty="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br>
            <a:r>
              <a:rPr lang="ar-IQ" sz="3200" b="1" dirty="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t>درجة الحموضة المثالية للزعفران تتراوح بين 5.8-7.8</a:t>
            </a:r>
            <a:r>
              <a:rPr lang="en-US" sz="2800" b="1" dirty="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t/>
            </a:r>
            <a:br>
              <a:rPr lang="en-US" sz="2800" b="1" dirty="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br>
            <a:r>
              <a:rPr lang="ar-IQ" sz="3200" b="1" dirty="0">
                <a:solidFill>
                  <a:srgbClr val="E48312">
                    <a:lumMod val="50000"/>
                  </a:srgbClr>
                </a:solidFill>
                <a:latin typeface="Calibri" panose="020F0502020204030204" pitchFamily="34" charset="0"/>
                <a:ea typeface="Calibri" panose="020F0502020204030204" pitchFamily="34" charset="0"/>
                <a:cs typeface="Arial" panose="020B0604020202020204" pitchFamily="34" charset="0"/>
              </a:rPr>
              <a:t>السكران يعطي اعلى كمية من القلويدات عند درجة حموضة 8.8</a:t>
            </a:r>
            <a:endParaRPr lang="en-US" dirty="0"/>
          </a:p>
        </p:txBody>
      </p:sp>
      <p:sp>
        <p:nvSpPr>
          <p:cNvPr id="3" name="عنصر نائب للمحتوى 2"/>
          <p:cNvSpPr>
            <a:spLocks noGrp="1"/>
          </p:cNvSpPr>
          <p:nvPr>
            <p:ph idx="1"/>
          </p:nvPr>
        </p:nvSpPr>
        <p:spPr>
          <a:xfrm>
            <a:off x="963930" y="6017684"/>
            <a:ext cx="10058400" cy="4023360"/>
          </a:xfrm>
        </p:spPr>
        <p:txBody>
          <a:bodyPr/>
          <a:lstStyle/>
          <a:p>
            <a:endParaRPr lang="en-US"/>
          </a:p>
        </p:txBody>
      </p:sp>
    </p:spTree>
    <p:extLst>
      <p:ext uri="{BB962C8B-B14F-4D97-AF65-F5344CB8AC3E}">
        <p14:creationId xmlns:p14="http://schemas.microsoft.com/office/powerpoint/2010/main" val="2892208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6600" b="1" u="sng" dirty="0" smtClean="0">
                <a:solidFill>
                  <a:srgbClr val="FF0000"/>
                </a:solidFill>
              </a:rPr>
              <a:t>الاسئلة</a:t>
            </a:r>
            <a:endParaRPr lang="en-US" sz="6600" b="1" u="sng" dirty="0">
              <a:solidFill>
                <a:srgbClr val="FF0000"/>
              </a:solidFill>
            </a:endParaRPr>
          </a:p>
        </p:txBody>
      </p:sp>
      <p:sp>
        <p:nvSpPr>
          <p:cNvPr id="3" name="عنصر نائب للمحتوى 2"/>
          <p:cNvSpPr>
            <a:spLocks noGrp="1"/>
          </p:cNvSpPr>
          <p:nvPr>
            <p:ph idx="1"/>
          </p:nvPr>
        </p:nvSpPr>
        <p:spPr>
          <a:xfrm>
            <a:off x="1097280" y="2867891"/>
            <a:ext cx="10058400" cy="1517074"/>
          </a:xfrm>
        </p:spPr>
        <p:txBody>
          <a:bodyPr>
            <a:normAutofit/>
          </a:bodyPr>
          <a:lstStyle/>
          <a:p>
            <a:pPr algn="r" rtl="1"/>
            <a:r>
              <a:rPr lang="ar-IQ" sz="3200" b="1" dirty="0" smtClean="0">
                <a:solidFill>
                  <a:schemeClr val="bg2">
                    <a:lumMod val="10000"/>
                  </a:schemeClr>
                </a:solidFill>
              </a:rPr>
              <a:t>س1/ لماذا تقل جاهزية العناصر الغذائية في الأراضي القلوية</a:t>
            </a:r>
          </a:p>
          <a:p>
            <a:pPr algn="r" rtl="1"/>
            <a:r>
              <a:rPr lang="ar-IQ" sz="3200" b="1" smtClean="0">
                <a:solidFill>
                  <a:schemeClr val="bg2">
                    <a:lumMod val="10000"/>
                  </a:schemeClr>
                </a:solidFill>
              </a:rPr>
              <a:t>س2/ </a:t>
            </a:r>
            <a:r>
              <a:rPr lang="ar-IQ" sz="3200" b="1" dirty="0" smtClean="0">
                <a:solidFill>
                  <a:schemeClr val="bg2">
                    <a:lumMod val="10000"/>
                  </a:schemeClr>
                </a:solidFill>
              </a:rPr>
              <a:t>أي الترب تصلح لزراعة النباتات الغروية ، الزعفران ، الحنظل</a:t>
            </a:r>
            <a:endParaRPr lang="en-US" sz="3200" b="1" dirty="0">
              <a:solidFill>
                <a:schemeClr val="bg2">
                  <a:lumMod val="10000"/>
                </a:schemeClr>
              </a:solidFill>
            </a:endParaRPr>
          </a:p>
        </p:txBody>
      </p:sp>
    </p:spTree>
    <p:extLst>
      <p:ext uri="{BB962C8B-B14F-4D97-AF65-F5344CB8AC3E}">
        <p14:creationId xmlns:p14="http://schemas.microsoft.com/office/powerpoint/2010/main" val="18514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3432" y="640942"/>
            <a:ext cx="9144000" cy="1359309"/>
          </a:xfrm>
        </p:spPr>
        <p:txBody>
          <a:bodyPr>
            <a:noAutofit/>
          </a:bodyPr>
          <a:lstStyle/>
          <a:p>
            <a:pPr marL="0" marR="0" algn="r" rtl="1">
              <a:lnSpc>
                <a:spcPct val="107000"/>
              </a:lnSpc>
              <a:spcBef>
                <a:spcPts val="0"/>
              </a:spcBef>
              <a:spcAft>
                <a:spcPts val="800"/>
              </a:spcAft>
            </a:pPr>
            <a:r>
              <a:rPr lang="ar-IQ" sz="28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م/4</a:t>
            </a:r>
            <a:r>
              <a:rPr lang="en-US" sz="28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
            </a:r>
            <a:br>
              <a:rPr lang="en-US" sz="28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br>
            <a:r>
              <a:rPr lang="ar-SA" sz="3600" b="1" dirty="0" smtClean="0">
                <a:solidFill>
                  <a:schemeClr val="accent1">
                    <a:lumMod val="75000"/>
                  </a:schemeClr>
                </a:solidFill>
                <a:effectLst/>
                <a:latin typeface="Calibri" panose="020F0502020204030204" pitchFamily="34" charset="0"/>
                <a:ea typeface="Calibri" panose="020F0502020204030204" pitchFamily="34" charset="0"/>
                <a:cs typeface="Simplified Arabic" panose="02020603050405020304" pitchFamily="18" charset="-78"/>
              </a:rPr>
              <a:t>عوامل جيولوجية</a:t>
            </a:r>
            <a:r>
              <a:rPr lang="en-US" sz="28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
            </a:r>
            <a:br>
              <a:rPr lang="en-US" sz="28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br>
            <a:r>
              <a:rPr lang="ar-IQ" sz="28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       - </a:t>
            </a:r>
            <a:r>
              <a:rPr lang="ar-SA" sz="3600" b="1" dirty="0" smtClean="0">
                <a:solidFill>
                  <a:srgbClr val="7030A0"/>
                </a:solidFill>
                <a:effectLst/>
                <a:ea typeface="Calibri" panose="020F0502020204030204" pitchFamily="34" charset="0"/>
                <a:cs typeface="Simplified Arabic" panose="02020603050405020304" pitchFamily="18" charset="-78"/>
              </a:rPr>
              <a:t>التربة وتكوينها الطبيعي</a:t>
            </a:r>
            <a:endParaRPr lang="en-US" sz="3600" b="1" dirty="0">
              <a:solidFill>
                <a:srgbClr val="7030A0"/>
              </a:solidFill>
            </a:endParaRPr>
          </a:p>
        </p:txBody>
      </p:sp>
      <p:sp>
        <p:nvSpPr>
          <p:cNvPr id="3" name="عنوان فرعي 2"/>
          <p:cNvSpPr>
            <a:spLocks noGrp="1"/>
          </p:cNvSpPr>
          <p:nvPr>
            <p:ph type="subTitle" idx="1"/>
          </p:nvPr>
        </p:nvSpPr>
        <p:spPr>
          <a:xfrm>
            <a:off x="1200150" y="2819399"/>
            <a:ext cx="9696450" cy="2770239"/>
          </a:xfrm>
        </p:spPr>
        <p:txBody>
          <a:bodyPr>
            <a:normAutofit/>
          </a:bodyPr>
          <a:lstStyle/>
          <a:p>
            <a:pPr algn="r"/>
            <a:r>
              <a:rPr lang="ar-IQ" sz="3200" b="1" dirty="0">
                <a:solidFill>
                  <a:srgbClr val="002060"/>
                </a:solidFill>
              </a:rPr>
              <a:t>المقصود بالتربة هو القشرة السطحية من الأرض التي ينمو فيها النبات ولها دور هام جدا اذ يتوقف نوع العقار الناتج وكميتة على الخواص الطبيعية والكيمياوية للتربة،</a:t>
            </a:r>
            <a:endParaRPr lang="en-US" sz="3200" b="1" dirty="0">
              <a:solidFill>
                <a:srgbClr val="002060"/>
              </a:solidFill>
            </a:endParaRPr>
          </a:p>
        </p:txBody>
      </p:sp>
    </p:spTree>
    <p:extLst>
      <p:ext uri="{BB962C8B-B14F-4D97-AF65-F5344CB8AC3E}">
        <p14:creationId xmlns:p14="http://schemas.microsoft.com/office/powerpoint/2010/main" val="3214723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lnSpc>
                <a:spcPct val="107000"/>
              </a:lnSpc>
              <a:spcBef>
                <a:spcPts val="0"/>
              </a:spcBef>
              <a:spcAft>
                <a:spcPts val="800"/>
              </a:spcAft>
            </a:pPr>
            <a:r>
              <a:rPr lang="ar-IQ" dirty="0">
                <a:latin typeface="Calibri" panose="020F0502020204030204" pitchFamily="34" charset="0"/>
                <a:ea typeface="Calibri" panose="020F0502020204030204" pitchFamily="34" charset="0"/>
                <a:cs typeface="Arial" panose="020B0604020202020204" pitchFamily="34" charset="0"/>
              </a:rPr>
              <a:t>وتتكون التربة من الأنواع التالية: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p:txBody>
          <a:bodyPr/>
          <a:lstStyle/>
          <a:p>
            <a:pPr marL="342900" marR="0" lvl="0" indent="-342900" algn="r" rtl="1">
              <a:lnSpc>
                <a:spcPct val="107000"/>
              </a:lnSpc>
              <a:spcBef>
                <a:spcPts val="0"/>
              </a:spcBef>
              <a:spcAft>
                <a:spcPts val="800"/>
              </a:spcAft>
              <a:buFont typeface="Symbol" panose="05050102010706020507" pitchFamily="18" charset="2"/>
              <a:buChar char=""/>
            </a:pPr>
            <a:r>
              <a:rPr lang="ar-IQ" sz="2400" b="1" dirty="0">
                <a:solidFill>
                  <a:srgbClr val="002060"/>
                </a:solidFill>
                <a:latin typeface="Calibri" panose="020F0502020204030204" pitchFamily="34" charset="0"/>
                <a:ea typeface="Calibri" panose="020F0502020204030204" pitchFamily="34" charset="0"/>
              </a:rPr>
              <a:t>التربة الطينية حبيباتها دقيقة ومتماسكة وتسمى التربة السوداء.</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2400" b="1" dirty="0">
                <a:solidFill>
                  <a:srgbClr val="002060"/>
                </a:solidFill>
                <a:latin typeface="Calibri" panose="020F0502020204030204" pitchFamily="34" charset="0"/>
                <a:ea typeface="Calibri" panose="020F0502020204030204" pitchFamily="34" charset="0"/>
              </a:rPr>
              <a:t>التربة المزيجية حبيباتها متوسطة الحجم.</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2400" b="1" dirty="0">
                <a:solidFill>
                  <a:srgbClr val="002060"/>
                </a:solidFill>
                <a:latin typeface="Calibri" panose="020F0502020204030204" pitchFamily="34" charset="0"/>
                <a:ea typeface="Calibri" panose="020F0502020204030204" pitchFamily="34" charset="0"/>
              </a:rPr>
              <a:t>التربة الرملية حبيباتها كبيرة ومساماتها كبيرة.</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2400" b="1" dirty="0">
                <a:solidFill>
                  <a:srgbClr val="002060"/>
                </a:solidFill>
                <a:latin typeface="Calibri" panose="020F0502020204030204" pitchFamily="34" charset="0"/>
                <a:ea typeface="Calibri" panose="020F0502020204030204" pitchFamily="34" charset="0"/>
              </a:rPr>
              <a:t>التربة الطمية وهذه تتكون من رواسب الأنهار وتسمى التربة الصفراء</a:t>
            </a:r>
            <a:r>
              <a:rPr lang="ar-IQ" dirty="0" smtClean="0">
                <a:latin typeface="Calibri" panose="020F0502020204030204" pitchFamily="34" charset="0"/>
                <a:ea typeface="Calibri" panose="020F0502020204030204" pitchFamily="34" charset="0"/>
              </a:rPr>
              <a:t>.</a:t>
            </a:r>
          </a:p>
          <a:p>
            <a:pPr marL="342900" marR="0" lvl="0" indent="-342900" algn="r" rtl="1">
              <a:lnSpc>
                <a:spcPct val="107000"/>
              </a:lnSpc>
              <a:spcBef>
                <a:spcPts val="0"/>
              </a:spcBef>
              <a:spcAft>
                <a:spcPts val="800"/>
              </a:spcAft>
              <a:buFont typeface="Symbol" panose="05050102010706020507" pitchFamily="18" charset="2"/>
              <a:buChar char=""/>
            </a:pPr>
            <a:endParaRPr lang="ar-IQ" sz="1800" dirty="0">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IQ" sz="2400" b="1" dirty="0">
                <a:solidFill>
                  <a:srgbClr val="002060"/>
                </a:solidFill>
                <a:latin typeface="Calibri" panose="020F0502020204030204" pitchFamily="34" charset="0"/>
                <a:ea typeface="Calibri" panose="020F0502020204030204" pitchFamily="34" charset="0"/>
              </a:rPr>
              <a:t>وهناك أنواع أخرى من التربة تختلف باختلاف ما بها من مواد كيمياوية مثل التربة الجيرية وهي التي تحتوي نسبة عالية من الجير (</a:t>
            </a:r>
            <a:r>
              <a:rPr lang="ar-IQ" sz="2400" b="1" dirty="0" err="1">
                <a:solidFill>
                  <a:srgbClr val="002060"/>
                </a:solidFill>
                <a:latin typeface="Calibri" panose="020F0502020204030204" pitchFamily="34" charset="0"/>
                <a:ea typeface="Calibri" panose="020F0502020204030204" pitchFamily="34" charset="0"/>
              </a:rPr>
              <a:t>كاربونات</a:t>
            </a:r>
            <a:r>
              <a:rPr lang="ar-IQ" sz="2400" b="1" dirty="0">
                <a:solidFill>
                  <a:srgbClr val="002060"/>
                </a:solidFill>
                <a:latin typeface="Calibri" panose="020F0502020204030204" pitchFamily="34" charset="0"/>
                <a:ea typeface="Calibri" panose="020F0502020204030204" pitchFamily="34" charset="0"/>
              </a:rPr>
              <a:t> الكالسيوم او </a:t>
            </a:r>
            <a:r>
              <a:rPr lang="ar-IQ" sz="2400" b="1" dirty="0" err="1">
                <a:solidFill>
                  <a:srgbClr val="002060"/>
                </a:solidFill>
                <a:latin typeface="Calibri" panose="020F0502020204030204" pitchFamily="34" charset="0"/>
                <a:ea typeface="Calibri" panose="020F0502020204030204" pitchFamily="34" charset="0"/>
              </a:rPr>
              <a:t>كاربونات</a:t>
            </a:r>
            <a:r>
              <a:rPr lang="ar-IQ" sz="2400" b="1" dirty="0">
                <a:solidFill>
                  <a:srgbClr val="002060"/>
                </a:solidFill>
                <a:latin typeface="Calibri" panose="020F0502020204030204" pitchFamily="34" charset="0"/>
                <a:ea typeface="Calibri" panose="020F0502020204030204" pitchFamily="34" charset="0"/>
              </a:rPr>
              <a:t> المغنيسيوم)</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endParaRPr lang="en-US" sz="1800"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5499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638300"/>
            <a:ext cx="11651226" cy="1600200"/>
          </a:xfrm>
        </p:spPr>
        <p:txBody>
          <a:bodyPr>
            <a:normAutofit fontScale="90000"/>
          </a:bodyPr>
          <a:lstStyle/>
          <a:p>
            <a:pPr algn="r" rtl="1">
              <a:lnSpc>
                <a:spcPct val="107000"/>
              </a:lnSpc>
              <a:spcBef>
                <a:spcPts val="0"/>
              </a:spcBef>
              <a:spcAft>
                <a:spcPts val="800"/>
              </a:spcAft>
            </a:pPr>
            <a:r>
              <a:rPr lang="ar-IQ" sz="4000" b="1" dirty="0">
                <a:solidFill>
                  <a:srgbClr val="002060"/>
                </a:solidFill>
                <a:latin typeface="Calibri" panose="020F0502020204030204" pitchFamily="34" charset="0"/>
                <a:ea typeface="Calibri" panose="020F0502020204030204" pitchFamily="34" charset="0"/>
                <a:cs typeface="Arial" panose="020B0604020202020204" pitchFamily="34" charset="0"/>
              </a:rPr>
              <a:t>ونوع التربة وحجم حبيباتها له تأثير واضح على قيمة النباتات </a:t>
            </a:r>
            <a:r>
              <a:rPr lang="ar-IQ" sz="4000" b="1" dirty="0" smtClean="0">
                <a:solidFill>
                  <a:srgbClr val="002060"/>
                </a:solidFill>
                <a:latin typeface="Calibri" panose="020F0502020204030204" pitchFamily="34" charset="0"/>
                <a:ea typeface="Calibri" panose="020F0502020204030204" pitchFamily="34" charset="0"/>
                <a:cs typeface="Arial" panose="020B0604020202020204" pitchFamily="34" charset="0"/>
              </a:rPr>
              <a:t>الطبية</a:t>
            </a:r>
            <a:r>
              <a:rPr lang="ar-IQ" sz="4400" dirty="0" smtClean="0">
                <a:latin typeface="Calibri" panose="020F0502020204030204" pitchFamily="34" charset="0"/>
                <a:ea typeface="Calibri" panose="020F0502020204030204" pitchFamily="34" charset="0"/>
                <a:cs typeface="Arial" panose="020B0604020202020204" pitchFamily="34" charset="0"/>
              </a:rPr>
              <a:t>. </a:t>
            </a:r>
            <a:br>
              <a:rPr lang="ar-IQ" sz="4400" dirty="0" smtClean="0">
                <a:latin typeface="Calibri" panose="020F0502020204030204" pitchFamily="34" charset="0"/>
                <a:ea typeface="Calibri" panose="020F0502020204030204" pitchFamily="34" charset="0"/>
                <a:cs typeface="Arial" panose="020B0604020202020204" pitchFamily="34" charset="0"/>
              </a:rPr>
            </a:br>
            <a:r>
              <a:rPr lang="ar-IQ" sz="4400" dirty="0">
                <a:latin typeface="Calibri" panose="020F0502020204030204" pitchFamily="34" charset="0"/>
                <a:ea typeface="Calibri" panose="020F0502020204030204" pitchFamily="34" charset="0"/>
                <a:cs typeface="Arial" panose="020B0604020202020204" pitchFamily="34" charset="0"/>
              </a:rPr>
              <a:t/>
            </a:r>
            <a:br>
              <a:rPr lang="ar-IQ" sz="4400" dirty="0">
                <a:latin typeface="Calibri" panose="020F0502020204030204" pitchFamily="34" charset="0"/>
                <a:ea typeface="Calibri" panose="020F0502020204030204" pitchFamily="34" charset="0"/>
                <a:cs typeface="Arial" panose="020B0604020202020204" pitchFamily="34" charset="0"/>
              </a:rPr>
            </a:br>
            <a:r>
              <a:rPr lang="ar-IQ" sz="4000" b="1" dirty="0" smtClean="0">
                <a:latin typeface="Calibri" panose="020F0502020204030204" pitchFamily="34" charset="0"/>
                <a:ea typeface="Calibri" panose="020F0502020204030204" pitchFamily="34" charset="0"/>
                <a:cs typeface="Arial" panose="020B0604020202020204" pitchFamily="34" charset="0"/>
              </a:rPr>
              <a:t>التربة </a:t>
            </a:r>
            <a:r>
              <a:rPr lang="ar-IQ" sz="4000" b="1" dirty="0">
                <a:latin typeface="Calibri" panose="020F0502020204030204" pitchFamily="34" charset="0"/>
                <a:ea typeface="Calibri" panose="020F0502020204030204" pitchFamily="34" charset="0"/>
                <a:cs typeface="Arial" panose="020B0604020202020204" pitchFamily="34" charset="0"/>
              </a:rPr>
              <a:t>الرملية أصلح لزراعة </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عنصر نائب للمحتوى 2"/>
          <p:cNvSpPr>
            <a:spLocks noGrp="1"/>
          </p:cNvSpPr>
          <p:nvPr>
            <p:ph idx="1"/>
          </p:nvPr>
        </p:nvSpPr>
        <p:spPr>
          <a:xfrm>
            <a:off x="925830" y="2686050"/>
            <a:ext cx="10485120" cy="3392594"/>
          </a:xfrm>
        </p:spPr>
        <p:txBody>
          <a:bodyPr/>
          <a:lstStyle/>
          <a:p>
            <a:pPr marL="342900" marR="0" lvl="0" indent="-342900" algn="r" rtl="1">
              <a:lnSpc>
                <a:spcPct val="107000"/>
              </a:lnSpc>
              <a:spcBef>
                <a:spcPts val="0"/>
              </a:spcBef>
              <a:spcAft>
                <a:spcPts val="800"/>
              </a:spcAft>
              <a:buFont typeface="Symbol" panose="05050102010706020507" pitchFamily="18" charset="2"/>
              <a:buChar char=""/>
            </a:pPr>
            <a:r>
              <a:rPr lang="ar-IQ" sz="2400" b="1" dirty="0">
                <a:solidFill>
                  <a:srgbClr val="002060"/>
                </a:solidFill>
                <a:latin typeface="Calibri" panose="020F0502020204030204" pitchFamily="34" charset="0"/>
                <a:ea typeface="Calibri" panose="020F0502020204030204" pitchFamily="34" charset="0"/>
              </a:rPr>
              <a:t>النباتات الغروية اصلح من غيرها لزراعة في التربة الرملية </a:t>
            </a:r>
            <a:r>
              <a:rPr lang="ar-IQ" sz="2400" b="1" dirty="0" smtClean="0">
                <a:solidFill>
                  <a:srgbClr val="002060"/>
                </a:solidFill>
                <a:latin typeface="Calibri" panose="020F0502020204030204" pitchFamily="34" charset="0"/>
                <a:ea typeface="Calibri" panose="020F0502020204030204" pitchFamily="34" charset="0"/>
              </a:rPr>
              <a:t>اذ </a:t>
            </a:r>
            <a:r>
              <a:rPr lang="ar-IQ" sz="2400" b="1" dirty="0">
                <a:solidFill>
                  <a:srgbClr val="002060"/>
                </a:solidFill>
                <a:latin typeface="Calibri" panose="020F0502020204030204" pitchFamily="34" charset="0"/>
                <a:ea typeface="Calibri" panose="020F0502020204030204" pitchFamily="34" charset="0"/>
              </a:rPr>
              <a:t>ان كمية المادة الغروية في جذور العائلة الخبازية تكون اعلى عند زراعتها في ارض رملية من النباتات التي تزرع في ارض طينية.</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2400" b="1" dirty="0">
                <a:solidFill>
                  <a:srgbClr val="002060"/>
                </a:solidFill>
                <a:latin typeface="Calibri" panose="020F0502020204030204" pitchFamily="34" charset="0"/>
                <a:ea typeface="Calibri" panose="020F0502020204030204" pitchFamily="34" charset="0"/>
              </a:rPr>
              <a:t>المرمية تنمو في معظم الأراضي لكنها تفضل الترب الخفيفة جيدة الصرف.</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2400" b="1" dirty="0">
                <a:solidFill>
                  <a:srgbClr val="002060"/>
                </a:solidFill>
                <a:latin typeface="Calibri" panose="020F0502020204030204" pitchFamily="34" charset="0"/>
                <a:ea typeface="Calibri" panose="020F0502020204030204" pitchFamily="34" charset="0"/>
              </a:rPr>
              <a:t>كذلك وجد ان الأرض الرملية هي أصلح الأراضي لزراعة العرق سوس والحنظل والسنامكي والحنظل.</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2400" b="1" dirty="0">
                <a:solidFill>
                  <a:srgbClr val="002060"/>
                </a:solidFill>
                <a:latin typeface="Calibri" panose="020F0502020204030204" pitchFamily="34" charset="0"/>
                <a:ea typeface="Calibri" panose="020F0502020204030204" pitchFamily="34" charset="0"/>
              </a:rPr>
              <a:t>الأراضي الرملية اصلح الأراضي لزراعة المحاصيل الجذرية لأنها تسمح بنمو الجذور بسهولة حيث تكون مفككة وذات مسام كبيرة كما انها تعطي محصولا مبكرا ولا تحتاج الى حراثة.</a:t>
            </a:r>
            <a:endParaRPr lang="en-US"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251392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a:latin typeface="Calibri" panose="020F0502020204030204" pitchFamily="34" charset="0"/>
                <a:ea typeface="Calibri" panose="020F0502020204030204" pitchFamily="34" charset="0"/>
                <a:cs typeface="Arial" panose="020B0604020202020204" pitchFamily="34" charset="0"/>
              </a:rPr>
              <a:t>التربة الطينية أصلح لزراعة</a:t>
            </a:r>
            <a:endParaRPr lang="en-US" dirty="0"/>
          </a:p>
        </p:txBody>
      </p:sp>
      <p:sp>
        <p:nvSpPr>
          <p:cNvPr id="3" name="عنصر نائب للمحتوى 2"/>
          <p:cNvSpPr>
            <a:spLocks noGrp="1"/>
          </p:cNvSpPr>
          <p:nvPr>
            <p:ph idx="1"/>
          </p:nvPr>
        </p:nvSpPr>
        <p:spPr>
          <a:xfrm>
            <a:off x="1097280" y="2895600"/>
            <a:ext cx="10058400" cy="2973494"/>
          </a:xfrm>
        </p:spPr>
        <p:txBody>
          <a:bodyPr>
            <a:normAutofit/>
          </a:bodyPr>
          <a:lstStyle/>
          <a:p>
            <a:pPr marL="342900" marR="0" lvl="0" indent="-342900" algn="r" rtl="1">
              <a:lnSpc>
                <a:spcPct val="107000"/>
              </a:lnSpc>
              <a:spcBef>
                <a:spcPts val="0"/>
              </a:spcBef>
              <a:spcAft>
                <a:spcPts val="800"/>
              </a:spcAft>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rPr>
              <a:t>السكران المصري ينمو في معظم الأراضي الا انه يكون أحسن نمواً في التربة الطينية.</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rPr>
              <a:t>تجود بها زراعة الخلة </a:t>
            </a:r>
            <a:endParaRPr lang="en-US" sz="28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379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1123950"/>
            <a:ext cx="10058400" cy="2247900"/>
          </a:xfrm>
        </p:spPr>
        <p:txBody>
          <a:bodyPr>
            <a:normAutofit fontScale="90000"/>
          </a:bodyPr>
          <a:lstStyle/>
          <a:p>
            <a:pPr algn="r" rtl="1">
              <a:lnSpc>
                <a:spcPct val="107000"/>
              </a:lnSpc>
              <a:spcBef>
                <a:spcPts val="0"/>
              </a:spcBef>
              <a:spcAft>
                <a:spcPts val="800"/>
              </a:spcAft>
            </a:pPr>
            <a:r>
              <a:rPr lang="ar-IQ" sz="4000" b="1" dirty="0">
                <a:latin typeface="Calibri" panose="020F0502020204030204" pitchFamily="34" charset="0"/>
                <a:ea typeface="Calibri" panose="020F0502020204030204" pitchFamily="34" charset="0"/>
                <a:cs typeface="+mn-cs"/>
              </a:rPr>
              <a:t>الأراضي الطمية أصلح لزراعة</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sz="4400" dirty="0" smtClean="0">
                <a:latin typeface="Calibri" panose="020F0502020204030204" pitchFamily="34" charset="0"/>
                <a:ea typeface="Calibri" panose="020F0502020204030204" pitchFamily="34" charset="0"/>
                <a:cs typeface="Arial" panose="020B0604020202020204" pitchFamily="34" charset="0"/>
              </a:rPr>
              <a:t>- </a:t>
            </a:r>
            <a:r>
              <a:rPr lang="ar-IQ" b="1" dirty="0" smtClean="0">
                <a:solidFill>
                  <a:srgbClr val="002060"/>
                </a:solidFill>
                <a:latin typeface="Calibri" panose="020F0502020204030204" pitchFamily="34" charset="0"/>
                <a:ea typeface="Calibri" panose="020F0502020204030204" pitchFamily="34" charset="0"/>
                <a:cs typeface="Arial" panose="020B0604020202020204" pitchFamily="34" charset="0"/>
              </a:rPr>
              <a:t>الديجتالس </a:t>
            </a:r>
            <a:r>
              <a:rPr lang="ar-IQ" b="1" dirty="0">
                <a:solidFill>
                  <a:srgbClr val="002060"/>
                </a:solidFill>
                <a:latin typeface="Calibri" panose="020F0502020204030204" pitchFamily="34" charset="0"/>
                <a:ea typeface="Calibri" panose="020F0502020204030204" pitchFamily="34" charset="0"/>
                <a:cs typeface="Arial" panose="020B0604020202020204" pitchFamily="34" charset="0"/>
              </a:rPr>
              <a:t>والبيرثرم </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عنصر نائب للمحتوى 2"/>
          <p:cNvSpPr>
            <a:spLocks noGrp="1"/>
          </p:cNvSpPr>
          <p:nvPr>
            <p:ph idx="1"/>
          </p:nvPr>
        </p:nvSpPr>
        <p:spPr>
          <a:xfrm>
            <a:off x="1097280" y="3562350"/>
            <a:ext cx="10058400" cy="2306744"/>
          </a:xfrm>
        </p:spPr>
        <p:txBody>
          <a:bodyPr>
            <a:normAutofit/>
          </a:bodyPr>
          <a:lstStyle/>
          <a:p>
            <a:pPr marL="0" marR="0" algn="r" rtl="1">
              <a:lnSpc>
                <a:spcPct val="107000"/>
              </a:lnSpc>
              <a:spcBef>
                <a:spcPts val="0"/>
              </a:spcBef>
              <a:spcAft>
                <a:spcPts val="800"/>
              </a:spcAft>
            </a:pPr>
            <a:r>
              <a:rPr lang="ar-IQ" sz="3600" b="1" dirty="0">
                <a:latin typeface="Calibri" panose="020F0502020204030204" pitchFamily="34" charset="0"/>
                <a:ea typeface="Calibri" panose="020F0502020204030204" pitchFamily="34" charset="0"/>
              </a:rPr>
              <a:t>الأراضي الجيرية أصلح لزراعة </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r" rtl="1"/>
            <a:r>
              <a:rPr lang="ar-IQ" sz="4300" b="1" spc="-50" dirty="0">
                <a:solidFill>
                  <a:srgbClr val="002060"/>
                </a:solidFill>
                <a:latin typeface="Calibri" panose="020F0502020204030204" pitchFamily="34" charset="0"/>
                <a:ea typeface="Calibri" panose="020F0502020204030204" pitchFamily="34" charset="0"/>
                <a:cs typeface="Arial" panose="020B0604020202020204" pitchFamily="34" charset="0"/>
              </a:rPr>
              <a:t>- الداتورا والبلادونا </a:t>
            </a:r>
            <a:r>
              <a:rPr lang="ar-IQ" sz="4300" b="1" spc="-50" dirty="0" err="1">
                <a:solidFill>
                  <a:srgbClr val="002060"/>
                </a:solidFill>
                <a:latin typeface="Calibri" panose="020F0502020204030204" pitchFamily="34" charset="0"/>
                <a:ea typeface="Calibri" panose="020F0502020204030204" pitchFamily="34" charset="0"/>
                <a:cs typeface="Arial" panose="020B0604020202020204" pitchFamily="34" charset="0"/>
              </a:rPr>
              <a:t>والراوند</a:t>
            </a:r>
            <a:r>
              <a:rPr lang="ar-IQ" sz="4300" b="1" spc="-50" dirty="0">
                <a:solidFill>
                  <a:srgbClr val="002060"/>
                </a:solidFill>
                <a:latin typeface="Calibri" panose="020F0502020204030204" pitchFamily="34" charset="0"/>
                <a:ea typeface="Calibri" panose="020F0502020204030204" pitchFamily="34" charset="0"/>
                <a:cs typeface="Arial" panose="020B0604020202020204" pitchFamily="34" charset="0"/>
              </a:rPr>
              <a:t> </a:t>
            </a:r>
            <a:endParaRPr lang="en-US" sz="4300" b="1" spc="-5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675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8605" y="84035"/>
            <a:ext cx="11715750" cy="5192815"/>
          </a:xfrm>
        </p:spPr>
        <p:txBody>
          <a:bodyPr>
            <a:normAutofit/>
          </a:bodyPr>
          <a:lstStyle/>
          <a:p>
            <a:pPr algn="r" rtl="1">
              <a:lnSpc>
                <a:spcPct val="107000"/>
              </a:lnSpc>
              <a:spcBef>
                <a:spcPts val="0"/>
              </a:spcBef>
              <a:spcAft>
                <a:spcPts val="800"/>
              </a:spcAft>
            </a:pPr>
            <a:r>
              <a:rPr lang="ar-IQ" u="sng" dirty="0">
                <a:solidFill>
                  <a:srgbClr val="002060"/>
                </a:solidFill>
                <a:latin typeface="Calibri" panose="020F0502020204030204" pitchFamily="34" charset="0"/>
                <a:ea typeface="Calibri" panose="020F0502020204030204" pitchFamily="34" charset="0"/>
                <a:cs typeface="Arial" panose="020B0604020202020204" pitchFamily="34" charset="0"/>
              </a:rPr>
              <a:t>النعناع </a:t>
            </a:r>
            <a:r>
              <a:rPr lang="ar-IQ" dirty="0">
                <a:latin typeface="Calibri" panose="020F0502020204030204" pitchFamily="34" charset="0"/>
                <a:ea typeface="Calibri" panose="020F0502020204030204" pitchFamily="34" charset="0"/>
                <a:cs typeface="Arial" panose="020B0604020202020204" pitchFamily="34" charset="0"/>
              </a:rPr>
              <a:t>يزرع ويجود في جميع الأراضي لكنة يفضل الأراضي ذات الخصوبة العالية وجيدة الصرف والتهوية.</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u="sng" dirty="0">
                <a:solidFill>
                  <a:srgbClr val="002060"/>
                </a:solidFill>
                <a:latin typeface="Calibri" panose="020F0502020204030204" pitchFamily="34" charset="0"/>
                <a:ea typeface="Calibri" panose="020F0502020204030204" pitchFamily="34" charset="0"/>
                <a:cs typeface="Arial" panose="020B0604020202020204" pitchFamily="34" charset="0"/>
              </a:rPr>
              <a:t>الحلبة</a:t>
            </a:r>
            <a:r>
              <a:rPr lang="ar-IQ" dirty="0">
                <a:solidFill>
                  <a:srgbClr val="002060"/>
                </a:solidFill>
                <a:latin typeface="Calibri" panose="020F0502020204030204" pitchFamily="34" charset="0"/>
                <a:ea typeface="Calibri" panose="020F0502020204030204" pitchFamily="34" charset="0"/>
                <a:cs typeface="Arial" panose="020B0604020202020204" pitchFamily="34" charset="0"/>
              </a:rPr>
              <a:t> </a:t>
            </a:r>
            <a:r>
              <a:rPr lang="ar-IQ" dirty="0">
                <a:latin typeface="Calibri" panose="020F0502020204030204" pitchFamily="34" charset="0"/>
                <a:ea typeface="Calibri" panose="020F0502020204030204" pitchFamily="34" charset="0"/>
                <a:cs typeface="Arial" panose="020B0604020202020204" pitchFamily="34" charset="0"/>
              </a:rPr>
              <a:t>تجود في جميع الأراضي جيدة الصرف والحاوية على كمية مرتفعة من </a:t>
            </a:r>
            <a:r>
              <a:rPr lang="ar-IQ" dirty="0" err="1">
                <a:latin typeface="Calibri" panose="020F0502020204030204" pitchFamily="34" charset="0"/>
                <a:ea typeface="Calibri" panose="020F0502020204030204" pitchFamily="34" charset="0"/>
                <a:cs typeface="Arial" panose="020B0604020202020204" pitchFamily="34" charset="0"/>
              </a:rPr>
              <a:t>كاربونات</a:t>
            </a:r>
            <a:r>
              <a:rPr lang="ar-IQ" dirty="0">
                <a:latin typeface="Calibri" panose="020F0502020204030204" pitchFamily="34" charset="0"/>
                <a:ea typeface="Calibri" panose="020F0502020204030204" pitchFamily="34" charset="0"/>
                <a:cs typeface="Arial" panose="020B0604020202020204" pitchFamily="34" charset="0"/>
              </a:rPr>
              <a:t> الكالسيوم والفسفور القابل للامتصاص.</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p:txBody>
          <a:bodyPr/>
          <a:lstStyle/>
          <a:p>
            <a:pPr algn="r" rtl="1"/>
            <a:r>
              <a:rPr lang="ar-IQ" dirty="0" smtClean="0"/>
              <a:t>                        </a:t>
            </a:r>
            <a:endParaRPr lang="en-US" dirty="0"/>
          </a:p>
        </p:txBody>
      </p:sp>
    </p:spTree>
    <p:extLst>
      <p:ext uri="{BB962C8B-B14F-4D97-AF65-F5344CB8AC3E}">
        <p14:creationId xmlns:p14="http://schemas.microsoft.com/office/powerpoint/2010/main" val="99798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1950" y="972403"/>
            <a:ext cx="11353800" cy="4056797"/>
          </a:xfrm>
        </p:spPr>
        <p:txBody>
          <a:bodyPr>
            <a:normAutofit/>
          </a:bodyPr>
          <a:lstStyle/>
          <a:p>
            <a:pPr algn="r" rtl="1">
              <a:lnSpc>
                <a:spcPct val="107000"/>
              </a:lnSpc>
              <a:spcBef>
                <a:spcPts val="0"/>
              </a:spcBef>
              <a:spcAft>
                <a:spcPts val="800"/>
              </a:spcAft>
            </a:pPr>
            <a:r>
              <a:rPr lang="ar-IQ" u="sng" dirty="0">
                <a:solidFill>
                  <a:srgbClr val="002060"/>
                </a:solidFill>
                <a:latin typeface="Calibri" panose="020F0502020204030204" pitchFamily="34" charset="0"/>
                <a:ea typeface="Calibri" panose="020F0502020204030204" pitchFamily="34" charset="0"/>
                <a:cs typeface="Arial" panose="020B0604020202020204" pitchFamily="34" charset="0"/>
              </a:rPr>
              <a:t>الزعفران </a:t>
            </a:r>
            <a:r>
              <a:rPr lang="ar-IQ" dirty="0">
                <a:latin typeface="Calibri" panose="020F0502020204030204" pitchFamily="34" charset="0"/>
                <a:ea typeface="Calibri" panose="020F0502020204030204" pitchFamily="34" charset="0"/>
                <a:cs typeface="Arial" panose="020B0604020202020204" pitchFamily="34" charset="0"/>
              </a:rPr>
              <a:t>يزرع في اغلب الأراضي شرط ان تكون عميقة سهلة الصرف ويتحمل نسبة من الجير تصل الى 20</a:t>
            </a:r>
            <a:r>
              <a:rPr lang="ar-IQ" dirty="0" smtClean="0">
                <a:latin typeface="Calibri" panose="020F0502020204030204" pitchFamily="34" charset="0"/>
                <a:ea typeface="Calibri" panose="020F0502020204030204" pitchFamily="34" charset="0"/>
                <a:cs typeface="Arial" panose="020B0604020202020204" pitchFamily="34" charset="0"/>
              </a:rPr>
              <a:t>%.</a:t>
            </a:r>
            <a:br>
              <a:rPr lang="ar-IQ" dirty="0" smtClean="0">
                <a:latin typeface="Calibri" panose="020F0502020204030204" pitchFamily="34" charset="0"/>
                <a:ea typeface="Calibri" panose="020F0502020204030204" pitchFamily="34" charset="0"/>
                <a:cs typeface="Arial" panose="020B0604020202020204" pitchFamily="34" charset="0"/>
              </a:rPr>
            </a:b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u="sng" dirty="0">
                <a:solidFill>
                  <a:srgbClr val="002060"/>
                </a:solidFill>
                <a:latin typeface="Calibri" panose="020F0502020204030204" pitchFamily="34" charset="0"/>
                <a:ea typeface="Calibri" panose="020F0502020204030204" pitchFamily="34" charset="0"/>
                <a:cs typeface="Arial" panose="020B0604020202020204" pitchFamily="34" charset="0"/>
              </a:rPr>
              <a:t>الكمون</a:t>
            </a:r>
            <a:r>
              <a:rPr lang="ar-IQ" dirty="0">
                <a:latin typeface="Calibri" panose="020F0502020204030204" pitchFamily="34" charset="0"/>
                <a:ea typeface="Calibri" panose="020F0502020204030204" pitchFamily="34" charset="0"/>
                <a:cs typeface="Arial" panose="020B0604020202020204" pitchFamily="34" charset="0"/>
              </a:rPr>
              <a:t> يفضل التربة جيدة الصرف </a:t>
            </a:r>
            <a:r>
              <a:rPr lang="ar-IQ" dirty="0" err="1">
                <a:latin typeface="Calibri" panose="020F0502020204030204" pitchFamily="34" charset="0"/>
                <a:ea typeface="Calibri" panose="020F0502020204030204" pitchFamily="34" charset="0"/>
                <a:cs typeface="Arial" panose="020B0604020202020204" pitchFamily="34" charset="0"/>
              </a:rPr>
              <a:t>لانة</a:t>
            </a:r>
            <a:r>
              <a:rPr lang="ar-IQ" dirty="0">
                <a:latin typeface="Calibri" panose="020F0502020204030204" pitchFamily="34" charset="0"/>
                <a:ea typeface="Calibri" panose="020F0502020204030204" pitchFamily="34" charset="0"/>
                <a:cs typeface="Arial" panose="020B0604020202020204" pitchFamily="34" charset="0"/>
              </a:rPr>
              <a:t> حساس الى الإصابة بالفطريات التي تنتقل عن طريق ماء التربة.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097280" y="2743200"/>
            <a:ext cx="10058400" cy="3125894"/>
          </a:xfrm>
        </p:spPr>
        <p:txBody>
          <a:bodyPr/>
          <a:lstStyle/>
          <a:p>
            <a:pPr algn="r" rtl="1"/>
            <a:endParaRPr lang="en-US" dirty="0"/>
          </a:p>
        </p:txBody>
      </p:sp>
    </p:spTree>
    <p:extLst>
      <p:ext uri="{BB962C8B-B14F-4D97-AF65-F5344CB8AC3E}">
        <p14:creationId xmlns:p14="http://schemas.microsoft.com/office/powerpoint/2010/main" val="108338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5830" y="762001"/>
            <a:ext cx="10058400" cy="2381249"/>
          </a:xfrm>
        </p:spPr>
        <p:txBody>
          <a:bodyPr>
            <a:normAutofit fontScale="90000"/>
          </a:bodyPr>
          <a:lstStyle/>
          <a:p>
            <a:pPr algn="r" rtl="1">
              <a:lnSpc>
                <a:spcPct val="107000"/>
              </a:lnSpc>
              <a:spcBef>
                <a:spcPts val="0"/>
              </a:spcBef>
              <a:spcAft>
                <a:spcPts val="800"/>
              </a:spcAft>
            </a:pPr>
            <a:r>
              <a:rPr lang="ar-IQ" sz="5400" b="1" dirty="0" smtClean="0">
                <a:solidFill>
                  <a:srgbClr val="7030A0"/>
                </a:solidFill>
                <a:latin typeface="Calibri" panose="020F0502020204030204" pitchFamily="34" charset="0"/>
                <a:ea typeface="Calibri" panose="020F0502020204030204" pitchFamily="34" charset="0"/>
                <a:cs typeface="Arial" panose="020B0604020202020204" pitchFamily="34" charset="0"/>
              </a:rPr>
              <a:t>- التهوية</a:t>
            </a:r>
            <a:r>
              <a:rPr lang="en-US" sz="4400" dirty="0">
                <a:solidFill>
                  <a:srgbClr val="7030A0"/>
                </a:solidFill>
                <a:latin typeface="Calibri" panose="020F0502020204030204" pitchFamily="34" charset="0"/>
                <a:ea typeface="Calibri" panose="020F0502020204030204" pitchFamily="34" charset="0"/>
                <a:cs typeface="Arial" panose="020B0604020202020204" pitchFamily="34" charset="0"/>
              </a:rPr>
              <a:t/>
            </a:r>
            <a:br>
              <a:rPr lang="en-US" sz="4400" dirty="0">
                <a:solidFill>
                  <a:srgbClr val="7030A0"/>
                </a:solidFill>
                <a:latin typeface="Calibri" panose="020F0502020204030204" pitchFamily="34" charset="0"/>
                <a:ea typeface="Calibri" panose="020F0502020204030204" pitchFamily="34" charset="0"/>
                <a:cs typeface="Arial" panose="020B0604020202020204" pitchFamily="34" charset="0"/>
              </a:rPr>
            </a:b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عنصر نائب للمحتوى 2"/>
          <p:cNvSpPr>
            <a:spLocks noGrp="1"/>
          </p:cNvSpPr>
          <p:nvPr>
            <p:ph idx="1"/>
          </p:nvPr>
        </p:nvSpPr>
        <p:spPr>
          <a:xfrm>
            <a:off x="361950" y="2457450"/>
            <a:ext cx="10793730" cy="3411644"/>
          </a:xfrm>
        </p:spPr>
        <p:txBody>
          <a:bodyPr/>
          <a:lstStyle/>
          <a:p>
            <a:pPr algn="r" rtl="1"/>
            <a:r>
              <a:rPr lang="ar-IQ" sz="4300" spc="-50" dirty="0">
                <a:solidFill>
                  <a:srgbClr val="000000">
                    <a:lumMod val="75000"/>
                    <a:lumOff val="25000"/>
                  </a:srgbClr>
                </a:solidFill>
                <a:latin typeface="Calibri" panose="020F0502020204030204" pitchFamily="34" charset="0"/>
                <a:ea typeface="Calibri" panose="020F0502020204030204" pitchFamily="34" charset="0"/>
              </a:rPr>
              <a:t>يدخل الاوكسجين في عملية التنفس عن طريق الثغور الموجودة في الأوراق، كذلك التربة تحتاج كل من الاوكسجين والنيتروجين في العمليات البيولوجية لتجهيز ما يحتاجه النبات من عناصر يمتصها عن طريق الجذور، وتعتبر عملية الري على فترات وتعطيش النبات من اهم وسائل تهوية التربة</a:t>
            </a:r>
            <a:endParaRPr lang="en-US" dirty="0"/>
          </a:p>
        </p:txBody>
      </p:sp>
    </p:spTree>
    <p:extLst>
      <p:ext uri="{BB962C8B-B14F-4D97-AF65-F5344CB8AC3E}">
        <p14:creationId xmlns:p14="http://schemas.microsoft.com/office/powerpoint/2010/main" val="3429222571"/>
      </p:ext>
    </p:extLst>
  </p:cSld>
  <p:clrMapOvr>
    <a:masterClrMapping/>
  </p:clrMapOvr>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74</TotalTime>
  <Words>432</Words>
  <Application>Microsoft Office PowerPoint</Application>
  <PresentationFormat>مخصص</PresentationFormat>
  <Paragraphs>39</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أثر رجعي</vt:lpstr>
      <vt:lpstr>   عقاقير طبية عملي محاضرة  كلية الزراعة/ قسم المحاصيل الحقلية المرحلة الرابعة مدرس المادة     </vt:lpstr>
      <vt:lpstr>م/4 عوامل جيولوجية        - التربة وتكوينها الطبيعي</vt:lpstr>
      <vt:lpstr>وتتكون التربة من الأنواع التالية:</vt:lpstr>
      <vt:lpstr>ونوع التربة وحجم حبيباتها له تأثير واضح على قيمة النباتات الطبية.   التربة الرملية أصلح لزراعة  </vt:lpstr>
      <vt:lpstr>التربة الطينية أصلح لزراعة</vt:lpstr>
      <vt:lpstr>الأراضي الطمية أصلح لزراعة - الديجتالس والبيرثرم  </vt:lpstr>
      <vt:lpstr>النعناع يزرع ويجود في جميع الأراضي لكنة يفضل الأراضي ذات الخصوبة العالية وجيدة الصرف والتهوية. الحلبة تجود في جميع الأراضي جيدة الصرف والحاوية على كمية مرتفعة من كاربونات الكالسيوم والفسفور القابل للامتصاص.</vt:lpstr>
      <vt:lpstr>الزعفران يزرع في اغلب الأراضي شرط ان تكون عميقة سهلة الصرف ويتحمل نسبة من الجير تصل الى 20%.  الكمون يفضل التربة جيدة الصرف لانة حساس الى الإصابة بالفطريات التي تنتقل عن طريق ماء التربة.</vt:lpstr>
      <vt:lpstr>- التهوية  </vt:lpstr>
      <vt:lpstr>- الاملاح الموجودة في التربة  </vt:lpstr>
      <vt:lpstr>فالتربة الغنية بالمواد النايتروجينية   - تزيد من كمية القلويدات الموجودة في نبات البلادونا واللوبيا  - تزيد من كمية الزيت الطيار في النباتات العطرية كالنعناع والفالريانا.</vt:lpstr>
      <vt:lpstr>التربة الغنية بالدبال   تزيد من كمية الزيت الطيار في النعناع بصفة خاصة وبدرجة كبيرة ومواصفات الزيت الطيار تتغير قليلا. تحكم الانسان في محتويات التربة وذلك بأضافة السماد اللازم لنمو النباتات وفي الوقت المناسب اثناء زراعتة.</vt:lpstr>
      <vt:lpstr>عرض تقديمي في PowerPoint</vt:lpstr>
      <vt:lpstr>- النعناع  يتحمل درجات عالية من الحموضة تصل الى pH= 5.5 او اقل. - السكران الأوربي  يعطي محصولا اوفر عند زراعتة في تربة رقمها الهيدروجيني pH=7، البلادونا pH=6، البابونج pH=7.5.  - بعض النباتات تتأثر بتغير الرقم الهيدروجيني للتربة ومعظم هذه النباتات هي التي تحتوي على القلويدات. </vt:lpstr>
      <vt:lpstr>يتراوح رقم الحموضة للأراضي الصحراوية 8-9 أي انها قلوية لذلك تقل جاهزية كل من الحديد والبورون والمنغنيز والزنك والنحاس والفسفور وترتفع نسبة كاربونات الكالسيوم. درجة الحموضة المثالية للزعفران تتراوح بين 5.8-7.8 السكران يعطي اعلى كمية من القلويدات عند درجة حموضة 8.8</vt:lpstr>
      <vt:lpstr>الاسئلة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م/4 عوامل جيولوجية التربة وتكوينها الطبيعي</dc:title>
  <dc:creator>nooraa adeel</dc:creator>
  <cp:lastModifiedBy>mohammed</cp:lastModifiedBy>
  <cp:revision>10</cp:revision>
  <dcterms:created xsi:type="dcterms:W3CDTF">2019-11-22T09:13:04Z</dcterms:created>
  <dcterms:modified xsi:type="dcterms:W3CDTF">2022-09-13T05:32:41Z</dcterms:modified>
</cp:coreProperties>
</file>